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4" r:id="rId9"/>
    <p:sldId id="266" r:id="rId10"/>
    <p:sldId id="265" r:id="rId11"/>
    <p:sldId id="263"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9" d="100"/>
          <a:sy n="69" d="100"/>
        </p:scale>
        <p:origin x="-1194" y="-2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83EE3B-CE23-4FFA-A75F-228FC01EFC90}" type="datetimeFigureOut">
              <a:rPr lang="en-US" smtClean="0"/>
              <a:pPr/>
              <a:t>1/21/2011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08DFA0-2C66-4081-9881-3F88DD76EE0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08DFA0-2C66-4081-9881-3F88DD76EE01}"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067798-3046-495F-B370-A18924089DBA}"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9D6BE-07CD-4372-9C86-F669C251FAE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067798-3046-495F-B370-A18924089DBA}"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9D6BE-07CD-4372-9C86-F669C251FAE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067798-3046-495F-B370-A18924089DBA}"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9D6BE-07CD-4372-9C86-F669C251FAE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067798-3046-495F-B370-A18924089DBA}"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9D6BE-07CD-4372-9C86-F669C251FAE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067798-3046-495F-B370-A18924089DBA}"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9D6BE-07CD-4372-9C86-F669C251FAE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067798-3046-495F-B370-A18924089DBA}" type="datetimeFigureOut">
              <a:rPr lang="en-US" smtClean="0"/>
              <a:pPr/>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9D6BE-07CD-4372-9C86-F669C251FAE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067798-3046-495F-B370-A18924089DBA}" type="datetimeFigureOut">
              <a:rPr lang="en-US" smtClean="0"/>
              <a:pPr/>
              <a:t>1/21/2011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C9D6BE-07CD-4372-9C86-F669C251FAE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067798-3046-495F-B370-A18924089DBA}" type="datetimeFigureOut">
              <a:rPr lang="en-US" smtClean="0"/>
              <a:pPr/>
              <a:t>1/21/2011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C9D6BE-07CD-4372-9C86-F669C251FAE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067798-3046-495F-B370-A18924089DBA}" type="datetimeFigureOut">
              <a:rPr lang="en-US" smtClean="0"/>
              <a:pPr/>
              <a:t>1/21/2011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C9D6BE-07CD-4372-9C86-F669C251FAE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067798-3046-495F-B370-A18924089DBA}" type="datetimeFigureOut">
              <a:rPr lang="en-US" smtClean="0"/>
              <a:pPr/>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9D6BE-07CD-4372-9C86-F669C251FAE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067798-3046-495F-B370-A18924089DBA}" type="datetimeFigureOut">
              <a:rPr lang="en-US" smtClean="0"/>
              <a:pPr/>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9D6BE-07CD-4372-9C86-F669C251FAE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067798-3046-495F-B370-A18924089DBA}" type="datetimeFigureOut">
              <a:rPr lang="en-US" smtClean="0"/>
              <a:pPr/>
              <a:t>1/21/2011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C9D6BE-07CD-4372-9C86-F669C251FAE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thProblem_3.jpg"/>
          <p:cNvPicPr>
            <a:picLocks noChangeAspect="1"/>
          </p:cNvPicPr>
          <p:nvPr/>
        </p:nvPicPr>
        <p:blipFill>
          <a:blip r:embed="rId2" cstate="print"/>
          <a:stretch>
            <a:fillRect/>
          </a:stretch>
        </p:blipFill>
        <p:spPr>
          <a:xfrm>
            <a:off x="1" y="0"/>
            <a:ext cx="9143999" cy="685799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confused112408.jpg"/>
          <p:cNvPicPr>
            <a:picLocks noGrp="1" noChangeAspect="1"/>
          </p:cNvPicPr>
          <p:nvPr>
            <p:ph type="pic" idx="1"/>
          </p:nvPr>
        </p:nvPicPr>
        <p:blipFill>
          <a:blip r:embed="rId2" cstate="print"/>
          <a:srcRect t="21898" b="21898"/>
          <a:stretch>
            <a:fillRect/>
          </a:stretch>
        </p:blipFill>
        <p:spPr>
          <a:xfrm>
            <a:off x="1143000" y="838200"/>
            <a:ext cx="6701367" cy="5026025"/>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609600" y="1600200"/>
            <a:ext cx="8077200" cy="4800600"/>
          </a:xfrm>
        </p:spPr>
        <p:txBody>
          <a:bodyPr>
            <a:normAutofit/>
          </a:bodyPr>
          <a:lstStyle/>
          <a:p>
            <a:r>
              <a:rPr lang="en-US" sz="2400" smtClean="0"/>
              <a:t>I would to take this opportunity to thank a few people that helped me throughout the project. First, I’d like to thank Mrs. Ward for helping me everyday that we went to the library. I’d also like to thank Dr. Valenza and all the aids in the library for helping me find good, credible sources and helping me cite them. In addition, I want to thank Mrs. Sharer and Mrs. Buckley who helped me stay on track every day in itinerate and get my work for senior seminar done. Next, I’d like to thank Mr. Westray for allowing me to sit in on his class and assist his students as my project for senior sem. Finally, I would like to thank my parents for supporting me through this whole project and giving me help where I needed it.</a:t>
            </a:r>
            <a:endParaRPr lang="en-US" sz="2400" dirty="0"/>
          </a:p>
        </p:txBody>
      </p:sp>
      <p:sp>
        <p:nvSpPr>
          <p:cNvPr id="6" name="TextBox 5"/>
          <p:cNvSpPr txBox="1"/>
          <p:nvPr/>
        </p:nvSpPr>
        <p:spPr>
          <a:xfrm>
            <a:off x="1143000" y="838200"/>
            <a:ext cx="6324600" cy="461665"/>
          </a:xfrm>
          <a:prstGeom prst="rect">
            <a:avLst/>
          </a:prstGeom>
          <a:noFill/>
        </p:spPr>
        <p:txBody>
          <a:bodyPr wrap="square" rtlCol="0">
            <a:spAutoFit/>
          </a:bodyPr>
          <a:lstStyle/>
          <a:p>
            <a:pPr algn="ctr"/>
            <a:r>
              <a:rPr lang="en-US" sz="2400" dirty="0" smtClean="0"/>
              <a:t>Acknowledgements</a:t>
            </a:r>
            <a:endParaRPr 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457200"/>
            <a:ext cx="5486400" cy="566738"/>
          </a:xfrm>
        </p:spPr>
        <p:txBody>
          <a:bodyPr/>
          <a:lstStyle/>
          <a:p>
            <a:pPr algn="ctr"/>
            <a:r>
              <a:rPr lang="en-US" dirty="0" smtClean="0"/>
              <a:t>Works Cited</a:t>
            </a:r>
            <a:endParaRPr lang="en-US" dirty="0"/>
          </a:p>
        </p:txBody>
      </p:sp>
      <p:sp>
        <p:nvSpPr>
          <p:cNvPr id="4" name="Text Placeholder 3"/>
          <p:cNvSpPr>
            <a:spLocks noGrp="1"/>
          </p:cNvSpPr>
          <p:nvPr>
            <p:ph type="body" sz="half" idx="2"/>
          </p:nvPr>
        </p:nvSpPr>
        <p:spPr>
          <a:xfrm>
            <a:off x="1828800" y="1066800"/>
            <a:ext cx="5486400" cy="5334000"/>
          </a:xfrm>
        </p:spPr>
        <p:txBody>
          <a:bodyPr>
            <a:normAutofit fontScale="85000" lnSpcReduction="10000"/>
          </a:bodyPr>
          <a:lstStyle/>
          <a:p>
            <a:pPr lvl="0"/>
            <a:r>
              <a:rPr lang="en-US" dirty="0" smtClean="0"/>
              <a:t>Curtain-Phillips, Marilyn. "The Causes and Prevention of Math Anxiety." </a:t>
            </a:r>
            <a:br>
              <a:rPr lang="en-US" dirty="0" smtClean="0"/>
            </a:br>
            <a:r>
              <a:rPr lang="en-US" dirty="0" smtClean="0"/>
              <a:t>     </a:t>
            </a:r>
            <a:r>
              <a:rPr lang="en-US" i="1" dirty="0" smtClean="0"/>
              <a:t>http://www.mathgoodies.com/articles/math_anxiety.html</a:t>
            </a:r>
            <a:r>
              <a:rPr lang="en-US" dirty="0" smtClean="0"/>
              <a:t>. </a:t>
            </a:r>
            <a:r>
              <a:rPr lang="en-US" dirty="0" err="1" smtClean="0"/>
              <a:t>N.p</a:t>
            </a:r>
            <a:r>
              <a:rPr lang="en-US" dirty="0" smtClean="0"/>
              <a:t>., </a:t>
            </a:r>
            <a:r>
              <a:rPr lang="en-US" dirty="0" err="1" smtClean="0"/>
              <a:t>n.d</a:t>
            </a:r>
            <a:r>
              <a:rPr lang="en-US" dirty="0" smtClean="0"/>
              <a:t>. </a:t>
            </a:r>
            <a:br>
              <a:rPr lang="en-US" dirty="0" smtClean="0"/>
            </a:br>
            <a:r>
              <a:rPr lang="en-US" dirty="0" smtClean="0"/>
              <a:t>     Web. 28 Sept. 2010. &lt;http://www.mathgoodies.com&gt;.</a:t>
            </a:r>
          </a:p>
          <a:p>
            <a:pPr lvl="0"/>
            <a:r>
              <a:rPr lang="en-US" dirty="0" smtClean="0"/>
              <a:t>Devlin, Keith. "Johnny might not be math-challenged; his problem could just be </a:t>
            </a:r>
            <a:br>
              <a:rPr lang="en-US" dirty="0" smtClean="0"/>
            </a:br>
            <a:r>
              <a:rPr lang="en-US" dirty="0" smtClean="0"/>
              <a:t>     that he's an auditory learner." </a:t>
            </a:r>
            <a:r>
              <a:rPr lang="en-US" i="1" dirty="0" smtClean="0"/>
              <a:t>http://www.maa.org/devlin/ </a:t>
            </a:r>
            <a:br>
              <a:rPr lang="en-US" i="1" dirty="0" smtClean="0"/>
            </a:br>
            <a:r>
              <a:rPr lang="en-US" i="1" dirty="0" smtClean="0"/>
              <a:t>     devlin_1_00.html</a:t>
            </a:r>
            <a:r>
              <a:rPr lang="en-US" dirty="0" smtClean="0"/>
              <a:t>. Mathematical </a:t>
            </a:r>
            <a:r>
              <a:rPr lang="en-US" dirty="0" err="1" smtClean="0"/>
              <a:t>Associaltion</a:t>
            </a:r>
            <a:r>
              <a:rPr lang="en-US" dirty="0" smtClean="0"/>
              <a:t> of America, </a:t>
            </a:r>
            <a:r>
              <a:rPr lang="en-US" dirty="0" err="1" smtClean="0"/>
              <a:t>n.d</a:t>
            </a:r>
            <a:r>
              <a:rPr lang="en-US" dirty="0" smtClean="0"/>
              <a:t>. Web. 28 </a:t>
            </a:r>
            <a:br>
              <a:rPr lang="en-US" dirty="0" smtClean="0"/>
            </a:br>
            <a:r>
              <a:rPr lang="en-US" dirty="0" smtClean="0"/>
              <a:t>     Oct. 2010. &lt;http://www.maa.org&gt;.</a:t>
            </a:r>
          </a:p>
          <a:p>
            <a:pPr lvl="0"/>
            <a:r>
              <a:rPr lang="en-US" dirty="0" smtClean="0"/>
              <a:t>"Differentiated Instruction for Math." </a:t>
            </a:r>
            <a:r>
              <a:rPr lang="en-US" i="1" dirty="0" smtClean="0"/>
              <a:t>http://www.k8accesscenter.org/ </a:t>
            </a:r>
            <a:br>
              <a:rPr lang="en-US" i="1" dirty="0" smtClean="0"/>
            </a:br>
            <a:r>
              <a:rPr lang="en-US" i="1" dirty="0" smtClean="0"/>
              <a:t>     </a:t>
            </a:r>
            <a:r>
              <a:rPr lang="en-US" i="1" dirty="0" err="1" smtClean="0"/>
              <a:t>training_resources</a:t>
            </a:r>
            <a:r>
              <a:rPr lang="en-US" i="1" dirty="0" smtClean="0"/>
              <a:t>/mathdifferentiation.asp</a:t>
            </a:r>
            <a:r>
              <a:rPr lang="en-US" dirty="0" smtClean="0"/>
              <a:t>. The Access Center, </a:t>
            </a:r>
            <a:r>
              <a:rPr lang="en-US" dirty="0" err="1" smtClean="0"/>
              <a:t>n.d</a:t>
            </a:r>
            <a:r>
              <a:rPr lang="en-US" dirty="0" smtClean="0"/>
              <a:t>. </a:t>
            </a:r>
            <a:br>
              <a:rPr lang="en-US" dirty="0" smtClean="0"/>
            </a:br>
            <a:r>
              <a:rPr lang="en-US" dirty="0" smtClean="0"/>
              <a:t>     Web. 26 Oct. 2010. &lt;http://www.k8accesscenter.org&gt;.</a:t>
            </a:r>
          </a:p>
          <a:p>
            <a:pPr lvl="0"/>
            <a:r>
              <a:rPr lang="en-US" dirty="0" err="1" smtClean="0"/>
              <a:t>Fliess</a:t>
            </a:r>
            <a:r>
              <a:rPr lang="en-US" dirty="0" smtClean="0"/>
              <a:t>, Sue Douglass. "Learning Styles: Working With Strengths and Weaknesses." </a:t>
            </a:r>
            <a:br>
              <a:rPr lang="en-US" dirty="0" smtClean="0"/>
            </a:br>
            <a:r>
              <a:rPr lang="en-US" dirty="0" smtClean="0"/>
              <a:t>     </a:t>
            </a:r>
            <a:r>
              <a:rPr lang="en-US" i="1" dirty="0" smtClean="0"/>
              <a:t>http://www.education.com/magazine/article/Ed_Learning_Working/</a:t>
            </a:r>
            <a:r>
              <a:rPr lang="en-US" dirty="0" smtClean="0"/>
              <a:t>. </a:t>
            </a:r>
            <a:br>
              <a:rPr lang="en-US" dirty="0" smtClean="0"/>
            </a:br>
            <a:r>
              <a:rPr lang="en-US" dirty="0" smtClean="0"/>
              <a:t>     </a:t>
            </a:r>
            <a:r>
              <a:rPr lang="en-US" dirty="0" err="1" smtClean="0"/>
              <a:t>N.p</a:t>
            </a:r>
            <a:r>
              <a:rPr lang="en-US" dirty="0" smtClean="0"/>
              <a:t>., </a:t>
            </a:r>
            <a:r>
              <a:rPr lang="en-US" dirty="0" err="1" smtClean="0"/>
              <a:t>n.d</a:t>
            </a:r>
            <a:r>
              <a:rPr lang="en-US" dirty="0" smtClean="0"/>
              <a:t>. Web. 20 Oct. 2010. &lt;http://www.education.com&gt;.</a:t>
            </a:r>
          </a:p>
          <a:p>
            <a:pPr lvl="0"/>
            <a:r>
              <a:rPr lang="en-US" dirty="0" smtClean="0"/>
              <a:t>Gardner, Howard. </a:t>
            </a:r>
            <a:r>
              <a:rPr lang="en-US" i="1" dirty="0" smtClean="0"/>
              <a:t>Multiple Intelligences</a:t>
            </a:r>
            <a:r>
              <a:rPr lang="en-US" dirty="0" smtClean="0"/>
              <a:t>. New York, NY: </a:t>
            </a:r>
            <a:r>
              <a:rPr lang="en-US" dirty="0" err="1" smtClean="0"/>
              <a:t>BasicBooks</a:t>
            </a:r>
            <a:r>
              <a:rPr lang="en-US" dirty="0" smtClean="0"/>
              <a:t>, 1993. Print.</a:t>
            </a:r>
          </a:p>
          <a:p>
            <a:pPr lvl="0"/>
            <a:r>
              <a:rPr lang="en-US" dirty="0" smtClean="0"/>
              <a:t>Hardy, George. "Auditory Learning." </a:t>
            </a:r>
            <a:r>
              <a:rPr lang="en-US" i="1" dirty="0" smtClean="0"/>
              <a:t>www.mnsfld.com</a:t>
            </a:r>
            <a:r>
              <a:rPr lang="en-US" dirty="0" smtClean="0"/>
              <a:t>. Mansfield University, </a:t>
            </a:r>
            <a:r>
              <a:rPr lang="en-US" dirty="0" err="1" smtClean="0"/>
              <a:t>n.d</a:t>
            </a:r>
            <a:r>
              <a:rPr lang="en-US" dirty="0" smtClean="0"/>
              <a:t>. </a:t>
            </a:r>
            <a:br>
              <a:rPr lang="en-US" dirty="0" smtClean="0"/>
            </a:br>
            <a:r>
              <a:rPr lang="en-US" dirty="0" smtClean="0"/>
              <a:t>     Web. 18 Oct. 2010. &lt;http://www.mansfield.com&gt;.</a:t>
            </a:r>
          </a:p>
          <a:p>
            <a:pPr lvl="0"/>
            <a:r>
              <a:rPr lang="en-US" dirty="0" smtClean="0"/>
              <a:t>- - -. "A Creativity Taxonomy." </a:t>
            </a:r>
            <a:r>
              <a:rPr lang="en-US" i="1" dirty="0" smtClean="0"/>
              <a:t>www.mnsfld.com</a:t>
            </a:r>
            <a:r>
              <a:rPr lang="en-US" dirty="0" smtClean="0"/>
              <a:t>. Mansfield University, </a:t>
            </a:r>
            <a:r>
              <a:rPr lang="en-US" dirty="0" err="1" smtClean="0"/>
              <a:t>n.d</a:t>
            </a:r>
            <a:r>
              <a:rPr lang="en-US" dirty="0" smtClean="0"/>
              <a:t>. Web. </a:t>
            </a:r>
            <a:br>
              <a:rPr lang="en-US" dirty="0" smtClean="0"/>
            </a:br>
            <a:r>
              <a:rPr lang="en-US" dirty="0" smtClean="0"/>
              <a:t>     18 Oct. 2010. &lt;http://www.mansfield.com&gt;.</a:t>
            </a:r>
          </a:p>
          <a:p>
            <a:pPr lvl="0"/>
            <a:r>
              <a:rPr lang="en-US" dirty="0" smtClean="0"/>
              <a:t>"Learning Styles." </a:t>
            </a:r>
            <a:r>
              <a:rPr lang="en-US" i="1" dirty="0" smtClean="0"/>
              <a:t>http://www.mindtools.com/mnemlsty.html</a:t>
            </a:r>
            <a:r>
              <a:rPr lang="en-US" dirty="0" smtClean="0"/>
              <a:t>. </a:t>
            </a:r>
            <a:r>
              <a:rPr lang="en-US" dirty="0" err="1" smtClean="0"/>
              <a:t>N.p</a:t>
            </a:r>
            <a:r>
              <a:rPr lang="en-US" dirty="0" smtClean="0"/>
              <a:t>., </a:t>
            </a:r>
            <a:r>
              <a:rPr lang="en-US" dirty="0" err="1" smtClean="0"/>
              <a:t>n.d</a:t>
            </a:r>
            <a:r>
              <a:rPr lang="en-US" dirty="0" smtClean="0"/>
              <a:t>. Web. 18 </a:t>
            </a:r>
            <a:br>
              <a:rPr lang="en-US" dirty="0" smtClean="0"/>
            </a:br>
            <a:r>
              <a:rPr lang="en-US" dirty="0" smtClean="0"/>
              <a:t>     Oct. 2010. &lt;http://www.mindtools.com&gt;.</a:t>
            </a:r>
          </a:p>
          <a:p>
            <a:pPr lvl="0"/>
            <a:r>
              <a:rPr lang="en-US" dirty="0" smtClean="0"/>
              <a:t>"Math Study Skills : Learning Styles." </a:t>
            </a:r>
            <a:r>
              <a:rPr lang="en-US" i="1" dirty="0" smtClean="0"/>
              <a:t>http://salsa.missioncollege.org/mss/ </a:t>
            </a:r>
            <a:br>
              <a:rPr lang="en-US" i="1" dirty="0" smtClean="0"/>
            </a:br>
            <a:r>
              <a:rPr lang="en-US" i="1" dirty="0" smtClean="0"/>
              <a:t>     stories/storyReader$38</a:t>
            </a:r>
            <a:r>
              <a:rPr lang="en-US" dirty="0" smtClean="0"/>
              <a:t>. Mission College, </a:t>
            </a:r>
            <a:r>
              <a:rPr lang="en-US" dirty="0" err="1" smtClean="0"/>
              <a:t>n.d</a:t>
            </a:r>
            <a:r>
              <a:rPr lang="en-US" dirty="0" smtClean="0"/>
              <a:t>. Web. 12 Oct. 2010. </a:t>
            </a:r>
            <a:br>
              <a:rPr lang="en-US" dirty="0" smtClean="0"/>
            </a:br>
            <a:r>
              <a:rPr lang="en-US" dirty="0" smtClean="0"/>
              <a:t>     &lt;http://salsa.missioncollege.org&gt;.</a:t>
            </a:r>
          </a:p>
          <a:p>
            <a:pPr lvl="0"/>
            <a:r>
              <a:rPr lang="en-US" dirty="0" smtClean="0"/>
              <a:t>"26 tips for using learning styles to help your kids with math." </a:t>
            </a:r>
            <a:br>
              <a:rPr lang="en-US" dirty="0" smtClean="0"/>
            </a:br>
            <a:r>
              <a:rPr lang="en-US" dirty="0" smtClean="0"/>
              <a:t>     </a:t>
            </a:r>
            <a:r>
              <a:rPr lang="en-US" i="1" dirty="0" smtClean="0"/>
              <a:t>http://wildaboutmath.com/2007/11/15/ </a:t>
            </a:r>
            <a:br>
              <a:rPr lang="en-US" i="1" dirty="0" smtClean="0"/>
            </a:br>
            <a:r>
              <a:rPr lang="en-US" i="1" dirty="0" smtClean="0"/>
              <a:t>     26-tips-for-using-learning-styles-to-help-your-kids-with-math/</a:t>
            </a:r>
            <a:r>
              <a:rPr lang="en-US" dirty="0" smtClean="0"/>
              <a:t>. </a:t>
            </a:r>
            <a:r>
              <a:rPr lang="en-US" dirty="0" err="1" smtClean="0"/>
              <a:t>N.p</a:t>
            </a:r>
            <a:r>
              <a:rPr lang="en-US" dirty="0" smtClean="0"/>
              <a:t>., </a:t>
            </a:r>
            <a:br>
              <a:rPr lang="en-US" dirty="0" smtClean="0"/>
            </a:br>
            <a:r>
              <a:rPr lang="en-US" dirty="0" smtClean="0"/>
              <a:t>     </a:t>
            </a:r>
            <a:r>
              <a:rPr lang="en-US" dirty="0" err="1" smtClean="0"/>
              <a:t>n.d</a:t>
            </a:r>
            <a:r>
              <a:rPr lang="en-US" dirty="0" smtClean="0"/>
              <a:t>. Web. 28 Oct. 2010. &lt;http://wildaboutmath.com&gt;.</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ie chart for senior sem.jpg"/>
          <p:cNvPicPr>
            <a:picLocks noChangeAspect="1"/>
          </p:cNvPicPr>
          <p:nvPr/>
        </p:nvPicPr>
        <p:blipFill>
          <a:blip r:embed="rId3" cstate="print"/>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th_practice.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2" cstate="print"/>
          <a:srcRect/>
          <a:stretch>
            <a:fillRect/>
          </a:stretch>
        </p:blipFill>
        <p:spPr bwMode="auto">
          <a:xfrm>
            <a:off x="1905000" y="304800"/>
            <a:ext cx="5105400" cy="61722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tk162367rke.jpg"/>
          <p:cNvPicPr>
            <a:picLocks noGrp="1" noChangeAspect="1"/>
          </p:cNvPicPr>
          <p:nvPr>
            <p:ph type="pic" idx="1"/>
          </p:nvPr>
        </p:nvPicPr>
        <p:blipFill>
          <a:blip r:embed="rId2" cstate="print"/>
          <a:srcRect t="12500" b="12500"/>
          <a:stretch>
            <a:fillRect/>
          </a:stretch>
        </p:blipFill>
        <p:spPr>
          <a:xfrm>
            <a:off x="0" y="0"/>
            <a:ext cx="9144000" cy="68580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teacher-speaking-with-two-k_tcm8-12273.jpg"/>
          <p:cNvPicPr>
            <a:picLocks noGrp="1" noChangeAspect="1"/>
          </p:cNvPicPr>
          <p:nvPr>
            <p:ph type="pic" idx="1"/>
          </p:nvPr>
        </p:nvPicPr>
        <p:blipFill>
          <a:blip r:embed="rId2" cstate="print"/>
          <a:srcRect l="9167" r="9167"/>
          <a:stretch>
            <a:fillRect/>
          </a:stretch>
        </p:blipFill>
        <p:spPr>
          <a:xfrm>
            <a:off x="0" y="0"/>
            <a:ext cx="9144000" cy="68580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MATHED_UG.jpg"/>
          <p:cNvPicPr>
            <a:picLocks noGrp="1" noChangeAspect="1"/>
          </p:cNvPicPr>
          <p:nvPr>
            <p:ph type="pic" idx="1"/>
          </p:nvPr>
        </p:nvPicPr>
        <p:blipFill>
          <a:blip r:embed="rId2" cstate="print"/>
          <a:srcRect t="10675" b="10675"/>
          <a:stretch>
            <a:fillRect/>
          </a:stretch>
        </p:blipFill>
        <p:spPr>
          <a:xfrm>
            <a:off x="1676400" y="381000"/>
            <a:ext cx="5791200" cy="6073081"/>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confused112408.jpg"/>
          <p:cNvPicPr>
            <a:picLocks noGrp="1" noChangeAspect="1"/>
          </p:cNvPicPr>
          <p:nvPr>
            <p:ph type="pic" idx="1"/>
          </p:nvPr>
        </p:nvPicPr>
        <p:blipFill>
          <a:blip r:embed="rId2" cstate="print"/>
          <a:srcRect t="21898" b="21898"/>
          <a:stretch>
            <a:fillRect/>
          </a:stretch>
        </p:blipFill>
        <p:spPr>
          <a:xfrm>
            <a:off x="1066800" y="762000"/>
            <a:ext cx="6970712" cy="5228034"/>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MathProblem_3.jpg"/>
          <p:cNvPicPr>
            <a:picLocks noGrp="1" noChangeAspect="1"/>
          </p:cNvPicPr>
          <p:nvPr>
            <p:ph type="pic" idx="1"/>
          </p:nvPr>
        </p:nvPicPr>
        <p:blipFill>
          <a:blip r:embed="rId2" cstate="print"/>
          <a:srcRect l="4444" r="4444"/>
          <a:stretch>
            <a:fillRect/>
          </a:stretch>
        </p:blipFill>
        <p:spPr>
          <a:xfrm>
            <a:off x="0" y="0"/>
            <a:ext cx="9144000" cy="6858000"/>
          </a:xfrm>
        </p:spPr>
      </p:pic>
    </p:spTree>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333</TotalTime>
  <Words>171</Words>
  <Application>Microsoft Office PowerPoint</Application>
  <PresentationFormat>On-screen Show (4:3)</PresentationFormat>
  <Paragraphs>14</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Works Cited</vt:lpstr>
    </vt:vector>
  </TitlesOfParts>
  <Company>School District of Springfield Township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117023hss</dc:creator>
  <cp:lastModifiedBy>117023hss</cp:lastModifiedBy>
  <cp:revision>26</cp:revision>
  <dcterms:created xsi:type="dcterms:W3CDTF">2011-01-03T13:42:43Z</dcterms:created>
  <dcterms:modified xsi:type="dcterms:W3CDTF">2011-01-21T16:04:37Z</dcterms:modified>
</cp:coreProperties>
</file>